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7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3" r:id="rId6"/>
    <p:sldId id="270" r:id="rId7"/>
    <p:sldId id="266" r:id="rId8"/>
    <p:sldId id="268" r:id="rId9"/>
    <p:sldId id="259" r:id="rId10"/>
    <p:sldId id="269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61C964-D31C-42D2-8588-20D175425CDB}" v="2107" dt="2019-02-03T14:58:54.908"/>
    <p1510:client id="{3079B9F0-F5D5-46DC-A40D-CEA6DF2C9FDC}" v="481" dt="2019-02-03T14:06:32.030"/>
    <p1510:client id="{AC242BD2-9FCB-9F57-3644-27DEF57A3CA5}" v="9" dt="2019-02-02T22:32:58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54054-F77D-49BD-8B26-00AF800010B8}" type="datetimeFigureOut">
              <a:rPr lang="en-CA" smtClean="0"/>
              <a:t>2019-02-03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81CAB-879F-4D21-8FF1-7087BE2A7F0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6747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81CAB-879F-4D21-8FF1-7087BE2A7F0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94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9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3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85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7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2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98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1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3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7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80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6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39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02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fif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sv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2EDB-A6D3-47CA-9633-AD80E839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r="1440000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{{ </a:t>
            </a:r>
            <a:r>
              <a:rPr lang="en-CA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A7A9C-01E6-49A6-AF5B-1F3901D301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Hackathon CBC-RC 2019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A334B60-DA79-4F17-ACB6-2B4B233A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313" y="6111995"/>
            <a:ext cx="2858151" cy="6732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5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51B-5611-4240-AF70-30A7402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fr-CA">
                <a:latin typeface="Arial" panose="020B0604020202020204" pitchFamily="34" charset="0"/>
                <a:cs typeface="Arial" panose="020B0604020202020204" pitchFamily="34" charset="0"/>
              </a:rPr>
              <a:t>Rétroaction d’un utilisateur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6DADF-506E-4B1D-95D6-80B8ABF8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653" y="6059756"/>
            <a:ext cx="2123094" cy="50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1FEF3A-F133-4F29-A316-6C24D8800943}"/>
              </a:ext>
            </a:extLst>
          </p:cNvPr>
          <p:cNvSpPr/>
          <p:nvPr/>
        </p:nvSpPr>
        <p:spPr>
          <a:xfrm>
            <a:off x="9941653" y="6499027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845B5F-C306-4889-9EE8-4993DF5836F4}"/>
              </a:ext>
            </a:extLst>
          </p:cNvPr>
          <p:cNvSpPr/>
          <p:nvPr/>
        </p:nvSpPr>
        <p:spPr>
          <a:xfrm>
            <a:off x="1998900" y="3227343"/>
            <a:ext cx="750908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latin typeface="Arial" panose="020B0604020202020204" pitchFamily="34" charset="0"/>
                <a:cs typeface="Arial" panose="020B0604020202020204" pitchFamily="34" charset="0"/>
              </a:rPr>
              <a:t>« J’utilise Facebook pour me tenir au courant de l’actualité, mais j’aimerais vraiment un site facile comme </a:t>
            </a:r>
            <a:r>
              <a:rPr lang="fr-FR" sz="2000" b="1" err="1">
                <a:latin typeface="Arial" panose="020B0604020202020204" pitchFamily="34" charset="0"/>
                <a:cs typeface="Arial" panose="020B0604020202020204" pitchFamily="34" charset="0"/>
              </a:rPr>
              <a:t>Mozaik</a:t>
            </a:r>
            <a:r>
              <a:rPr lang="fr-FR" sz="2000" b="1">
                <a:latin typeface="Arial" panose="020B0604020202020204" pitchFamily="34" charset="0"/>
                <a:cs typeface="Arial" panose="020B0604020202020204" pitchFamily="34" charset="0"/>
              </a:rPr>
              <a:t> pour être sûre d’avoir des articles crédibles. »</a:t>
            </a:r>
          </a:p>
          <a:p>
            <a:pPr algn="r"/>
            <a:r>
              <a:rPr lang="fr-FR"/>
              <a:t> </a:t>
            </a:r>
            <a:br>
              <a:rPr lang="fr-FR"/>
            </a:br>
            <a:r>
              <a:rPr lang="fr-FR"/>
              <a:t>- Charles-Alexandre</a:t>
            </a:r>
            <a:br>
              <a:rPr lang="fr-FR"/>
            </a:br>
            <a:r>
              <a:rPr lang="fr-FR"/>
              <a:t>20 ans, électromécanicien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55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51B-5611-4240-AF70-30A7402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fr-CA">
                <a:latin typeface="Arial"/>
                <a:cs typeface="Arial"/>
              </a:rPr>
              <a:t>Augmentation des données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198432-0324-41D7-AA0C-59E2D002C2DF}"/>
              </a:ext>
            </a:extLst>
          </p:cNvPr>
          <p:cNvGrpSpPr/>
          <p:nvPr/>
        </p:nvGrpSpPr>
        <p:grpSpPr>
          <a:xfrm>
            <a:off x="2115309" y="2550737"/>
            <a:ext cx="453848" cy="530917"/>
            <a:chOff x="2359770" y="513268"/>
            <a:chExt cx="453848" cy="530917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8C7F7A9-303B-4BDE-BFB8-828CAA693241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rrow: Right 4">
              <a:extLst>
                <a:ext uri="{FF2B5EF4-FFF2-40B4-BE49-F238E27FC236}">
                  <a16:creationId xmlns:a16="http://schemas.microsoft.com/office/drawing/2014/main" id="{B93CAAA7-1919-445D-92E3-C5898388F496}"/>
                </a:ext>
              </a:extLst>
            </p:cNvPr>
            <p:cNvSpPr txBox="1"/>
            <p:nvPr/>
          </p:nvSpPr>
          <p:spPr>
            <a:xfrm>
              <a:off x="2359770" y="619451"/>
              <a:ext cx="31769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0720639-274C-43E0-A1D7-E70D213BBF5E}"/>
              </a:ext>
            </a:extLst>
          </p:cNvPr>
          <p:cNvGrpSpPr/>
          <p:nvPr/>
        </p:nvGrpSpPr>
        <p:grpSpPr>
          <a:xfrm>
            <a:off x="5199251" y="2047015"/>
            <a:ext cx="1847542" cy="530917"/>
            <a:chOff x="2359770" y="513268"/>
            <a:chExt cx="453848" cy="530917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D05AB33-18EA-44A9-926F-97E7388920BC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Arrow: Right 4">
              <a:extLst>
                <a:ext uri="{FF2B5EF4-FFF2-40B4-BE49-F238E27FC236}">
                  <a16:creationId xmlns:a16="http://schemas.microsoft.com/office/drawing/2014/main" id="{EEEB7559-6608-4591-9BBE-4C01B035D1D5}"/>
                </a:ext>
              </a:extLst>
            </p:cNvPr>
            <p:cNvSpPr txBox="1"/>
            <p:nvPr/>
          </p:nvSpPr>
          <p:spPr>
            <a:xfrm>
              <a:off x="2401775" y="619450"/>
              <a:ext cx="31769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Image </a:t>
              </a:r>
              <a:r>
                <a:rPr lang="en-US" sz="1200" kern="1200" err="1"/>
                <a:t>principale</a:t>
              </a:r>
              <a:endParaRPr lang="en-US" sz="1200" kern="1200"/>
            </a:p>
          </p:txBody>
        </p:sp>
      </p:grpSp>
      <p:pic>
        <p:nvPicPr>
          <p:cNvPr id="12" name="Picture 4" descr="Image result for csv file">
            <a:extLst>
              <a:ext uri="{FF2B5EF4-FFF2-40B4-BE49-F238E27FC236}">
                <a16:creationId xmlns:a16="http://schemas.microsoft.com/office/drawing/2014/main" id="{6E50394E-58F5-4795-90B1-14E8B2DA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65" y="2380965"/>
            <a:ext cx="853515" cy="8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python">
            <a:extLst>
              <a:ext uri="{FF2B5EF4-FFF2-40B4-BE49-F238E27FC236}">
                <a16:creationId xmlns:a16="http://schemas.microsoft.com/office/drawing/2014/main" id="{AF185D5A-9123-478F-8F63-06685EA1A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22236" r="22296" b="21025"/>
          <a:stretch/>
        </p:blipFill>
        <p:spPr bwMode="auto">
          <a:xfrm>
            <a:off x="3605194" y="2368253"/>
            <a:ext cx="1048093" cy="10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3AC3CFA-892C-4226-BAD0-2E9BF1239355}"/>
              </a:ext>
            </a:extLst>
          </p:cNvPr>
          <p:cNvGrpSpPr/>
          <p:nvPr/>
        </p:nvGrpSpPr>
        <p:grpSpPr>
          <a:xfrm>
            <a:off x="5199251" y="2657268"/>
            <a:ext cx="1847542" cy="530917"/>
            <a:chOff x="2359770" y="513268"/>
            <a:chExt cx="453848" cy="530917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D9AA9BF-4FDC-44B3-A426-498BBADE3801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Right 4">
              <a:extLst>
                <a:ext uri="{FF2B5EF4-FFF2-40B4-BE49-F238E27FC236}">
                  <a16:creationId xmlns:a16="http://schemas.microsoft.com/office/drawing/2014/main" id="{DD5D355F-EB1A-4414-A1CA-C475EC0C5FC9}"/>
                </a:ext>
              </a:extLst>
            </p:cNvPr>
            <p:cNvSpPr txBox="1"/>
            <p:nvPr/>
          </p:nvSpPr>
          <p:spPr>
            <a:xfrm>
              <a:off x="2359770" y="619451"/>
              <a:ext cx="40170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err="1"/>
                <a:t>Titre</a:t>
              </a:r>
              <a:endParaRPr lang="en-US" sz="1200" kern="1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CB92D7-BB6B-4425-90B6-073F595F962F}"/>
              </a:ext>
            </a:extLst>
          </p:cNvPr>
          <p:cNvGrpSpPr/>
          <p:nvPr/>
        </p:nvGrpSpPr>
        <p:grpSpPr>
          <a:xfrm>
            <a:off x="5209157" y="3260111"/>
            <a:ext cx="1837636" cy="530917"/>
            <a:chOff x="2359770" y="513268"/>
            <a:chExt cx="453848" cy="53091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562DCDB5-0D9D-49E3-A689-290332A5D4F4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Right 4">
              <a:extLst>
                <a:ext uri="{FF2B5EF4-FFF2-40B4-BE49-F238E27FC236}">
                  <a16:creationId xmlns:a16="http://schemas.microsoft.com/office/drawing/2014/main" id="{6A72FA13-E608-4DCA-AD58-53C760172343}"/>
                </a:ext>
              </a:extLst>
            </p:cNvPr>
            <p:cNvSpPr txBox="1"/>
            <p:nvPr/>
          </p:nvSpPr>
          <p:spPr>
            <a:xfrm>
              <a:off x="2359770" y="619451"/>
              <a:ext cx="40170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Résumé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04F7290-2EC2-46C0-BF9A-07687B9161D7}"/>
              </a:ext>
            </a:extLst>
          </p:cNvPr>
          <p:cNvSpPr/>
          <p:nvPr/>
        </p:nvSpPr>
        <p:spPr>
          <a:xfrm>
            <a:off x="7096969" y="3635833"/>
            <a:ext cx="3105337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Extraction de nouveaux mots </a:t>
            </a:r>
            <a:r>
              <a:rPr lang="en-US" sz="1400" kern="1200" err="1"/>
              <a:t>clés</a:t>
            </a:r>
            <a:endParaRPr lang="en-US" sz="1400" kern="1200"/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/>
              <a:t>e</a:t>
            </a:r>
            <a:r>
              <a:rPr lang="en-US" sz="1400" kern="1200"/>
              <a:t>t des sentiments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E89DAF-3E65-4508-AE5B-2108AD53A367}"/>
              </a:ext>
            </a:extLst>
          </p:cNvPr>
          <p:cNvGrpSpPr/>
          <p:nvPr/>
        </p:nvGrpSpPr>
        <p:grpSpPr>
          <a:xfrm>
            <a:off x="10005582" y="2595268"/>
            <a:ext cx="453848" cy="530917"/>
            <a:chOff x="2359770" y="513268"/>
            <a:chExt cx="453848" cy="530917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6A07CA9-873B-4776-944D-B2EC9B599F96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rrow: Right 4">
              <a:extLst>
                <a:ext uri="{FF2B5EF4-FFF2-40B4-BE49-F238E27FC236}">
                  <a16:creationId xmlns:a16="http://schemas.microsoft.com/office/drawing/2014/main" id="{255C62C0-B51F-484F-8331-412E2E3AAD59}"/>
                </a:ext>
              </a:extLst>
            </p:cNvPr>
            <p:cNvSpPr txBox="1"/>
            <p:nvPr/>
          </p:nvSpPr>
          <p:spPr>
            <a:xfrm>
              <a:off x="2359770" y="619451"/>
              <a:ext cx="31769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DB81E9B-71DB-4152-B82E-165423B69609}"/>
              </a:ext>
            </a:extLst>
          </p:cNvPr>
          <p:cNvSpPr/>
          <p:nvPr/>
        </p:nvSpPr>
        <p:spPr>
          <a:xfrm>
            <a:off x="10546597" y="3650707"/>
            <a:ext cx="1305165" cy="8248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err="1"/>
              <a:t>Sauvegarde</a:t>
            </a:r>
            <a:endParaRPr lang="en-US" sz="1400" kern="1200"/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des </a:t>
            </a:r>
            <a:r>
              <a:rPr lang="en-US" sz="1400" kern="1200" err="1"/>
              <a:t>données</a:t>
            </a:r>
            <a:endParaRPr lang="en-US" sz="1400" kern="1200"/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err="1"/>
              <a:t>augmentées</a:t>
            </a:r>
            <a:endParaRPr lang="en-US" sz="1400" kern="1200"/>
          </a:p>
        </p:txBody>
      </p:sp>
      <p:pic>
        <p:nvPicPr>
          <p:cNvPr id="27" name="Picture 10" descr="Image result for viafoura">
            <a:extLst>
              <a:ext uri="{FF2B5EF4-FFF2-40B4-BE49-F238E27FC236}">
                <a16:creationId xmlns:a16="http://schemas.microsoft.com/office/drawing/2014/main" id="{2F8537D4-3CF8-4EDE-A2EC-21C02644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63" y="5099001"/>
            <a:ext cx="749436" cy="74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8D50BD4-FE74-43D5-B561-19070DBD8EDF}"/>
              </a:ext>
            </a:extLst>
          </p:cNvPr>
          <p:cNvSpPr/>
          <p:nvPr/>
        </p:nvSpPr>
        <p:spPr>
          <a:xfrm>
            <a:off x="3400034" y="5922652"/>
            <a:ext cx="2123094" cy="555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Extraction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des </a:t>
            </a:r>
            <a:r>
              <a:rPr lang="en-US" sz="1400" kern="1200" err="1"/>
              <a:t>commentaires</a:t>
            </a:r>
            <a:endParaRPr lang="en-US" sz="1400" kern="12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EF39BC-DDF8-455E-986D-BA01E64EA9DE}"/>
              </a:ext>
            </a:extLst>
          </p:cNvPr>
          <p:cNvGrpSpPr/>
          <p:nvPr/>
        </p:nvGrpSpPr>
        <p:grpSpPr>
          <a:xfrm rot="19664490">
            <a:off x="5076219" y="4404594"/>
            <a:ext cx="2079655" cy="530917"/>
            <a:chOff x="2359770" y="513268"/>
            <a:chExt cx="453848" cy="530917"/>
          </a:xfrm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0D372CBB-4ABD-477C-86C2-2EFD7D13FB26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Arrow: Right 4">
              <a:extLst>
                <a:ext uri="{FF2B5EF4-FFF2-40B4-BE49-F238E27FC236}">
                  <a16:creationId xmlns:a16="http://schemas.microsoft.com/office/drawing/2014/main" id="{A44E084A-D993-483B-97FB-ED79E7F94D13}"/>
                </a:ext>
              </a:extLst>
            </p:cNvPr>
            <p:cNvSpPr txBox="1"/>
            <p:nvPr/>
          </p:nvSpPr>
          <p:spPr>
            <a:xfrm>
              <a:off x="2359770" y="619451"/>
              <a:ext cx="40170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err="1"/>
                <a:t>Commentaires</a:t>
              </a:r>
              <a:endParaRPr lang="en-US" sz="1200" kern="1200"/>
            </a:p>
          </p:txBody>
        </p:sp>
      </p:grpSp>
      <p:pic>
        <p:nvPicPr>
          <p:cNvPr id="1028" name="Picture 4" descr="Image result for json icon">
            <a:extLst>
              <a:ext uri="{FF2B5EF4-FFF2-40B4-BE49-F238E27FC236}">
                <a16:creationId xmlns:a16="http://schemas.microsoft.com/office/drawing/2014/main" id="{48799AE6-D564-45D9-984E-BABCD3D9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919" y="2042036"/>
            <a:ext cx="1586037" cy="15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79B4CBF-6ACB-4BBB-A80B-A23C84D37269}"/>
              </a:ext>
            </a:extLst>
          </p:cNvPr>
          <p:cNvSpPr/>
          <p:nvPr/>
        </p:nvSpPr>
        <p:spPr>
          <a:xfrm>
            <a:off x="7895820" y="2471748"/>
            <a:ext cx="1126259" cy="8945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 result for azure">
            <a:extLst>
              <a:ext uri="{FF2B5EF4-FFF2-40B4-BE49-F238E27FC236}">
                <a16:creationId xmlns:a16="http://schemas.microsoft.com/office/drawing/2014/main" id="{4BF8E1D0-B41A-49D3-92E3-765D3F84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93" y="2081221"/>
            <a:ext cx="2542757" cy="14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F4C819E4-5352-43B9-ABF5-B6456E7F7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1653" y="6059756"/>
            <a:ext cx="2123094" cy="50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EC760A7-839B-4A34-8049-FD350DBC2F1A}"/>
              </a:ext>
            </a:extLst>
          </p:cNvPr>
          <p:cNvSpPr/>
          <p:nvPr/>
        </p:nvSpPr>
        <p:spPr>
          <a:xfrm>
            <a:off x="9941653" y="6499027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  <p:pic>
        <p:nvPicPr>
          <p:cNvPr id="40" name="Picture 4" descr="Image result for json icon">
            <a:extLst>
              <a:ext uri="{FF2B5EF4-FFF2-40B4-BE49-F238E27FC236}">
                <a16:creationId xmlns:a16="http://schemas.microsoft.com/office/drawing/2014/main" id="{A3A589EB-7CF2-4748-8775-E9F27DD5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09" y="3613247"/>
            <a:ext cx="885720" cy="8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74041FF-1321-4329-AF1D-E7AE1669BADA}"/>
              </a:ext>
            </a:extLst>
          </p:cNvPr>
          <p:cNvGrpSpPr/>
          <p:nvPr/>
        </p:nvGrpSpPr>
        <p:grpSpPr>
          <a:xfrm rot="19969032">
            <a:off x="3022445" y="3286962"/>
            <a:ext cx="453848" cy="530917"/>
            <a:chOff x="2359770" y="513268"/>
            <a:chExt cx="453848" cy="530917"/>
          </a:xfrm>
        </p:grpSpPr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14D72668-762E-484B-A254-5A7A786DC2AF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Arrow: Right 4">
              <a:extLst>
                <a:ext uri="{FF2B5EF4-FFF2-40B4-BE49-F238E27FC236}">
                  <a16:creationId xmlns:a16="http://schemas.microsoft.com/office/drawing/2014/main" id="{7C61D92B-4E60-4BED-9E4A-DE1C71450967}"/>
                </a:ext>
              </a:extLst>
            </p:cNvPr>
            <p:cNvSpPr txBox="1"/>
            <p:nvPr/>
          </p:nvSpPr>
          <p:spPr>
            <a:xfrm>
              <a:off x="2359770" y="619451"/>
              <a:ext cx="31769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DFC282-21C6-4AF6-8B3D-FCCE52E4D57D}"/>
              </a:ext>
            </a:extLst>
          </p:cNvPr>
          <p:cNvGrpSpPr/>
          <p:nvPr/>
        </p:nvGrpSpPr>
        <p:grpSpPr>
          <a:xfrm>
            <a:off x="1509577" y="3786207"/>
            <a:ext cx="453848" cy="530917"/>
            <a:chOff x="2359770" y="513268"/>
            <a:chExt cx="453848" cy="530917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F410A64A-AAAF-4436-B062-A034A481E9F6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:a16="http://schemas.microsoft.com/office/drawing/2014/main" id="{10A00776-DAB2-4864-9FFD-230F3E4184AE}"/>
                </a:ext>
              </a:extLst>
            </p:cNvPr>
            <p:cNvSpPr txBox="1"/>
            <p:nvPr/>
          </p:nvSpPr>
          <p:spPr>
            <a:xfrm>
              <a:off x="2359770" y="619451"/>
              <a:ext cx="31769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sp>
        <p:nvSpPr>
          <p:cNvPr id="38" name="AutoShape 2" descr="https://io.cbcrc.ca/Content/Images/gem_cbc_r-c_white.svg">
            <a:extLst>
              <a:ext uri="{FF2B5EF4-FFF2-40B4-BE49-F238E27FC236}">
                <a16:creationId xmlns:a16="http://schemas.microsoft.com/office/drawing/2014/main" id="{8F08D0D4-9F61-4FA5-A84C-6A8642C078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2" name="Picture 4" descr="Image result for cbc-rc">
            <a:extLst>
              <a:ext uri="{FF2B5EF4-FFF2-40B4-BE49-F238E27FC236}">
                <a16:creationId xmlns:a16="http://schemas.microsoft.com/office/drawing/2014/main" id="{57963817-37D3-45DE-90CC-D9CFFE9D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5" r="34604" b="49142"/>
          <a:stretch/>
        </p:blipFill>
        <p:spPr bwMode="auto">
          <a:xfrm>
            <a:off x="469960" y="3705911"/>
            <a:ext cx="744779" cy="70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A696D8F-60EC-486B-B852-E06F72D2E744}"/>
              </a:ext>
            </a:extLst>
          </p:cNvPr>
          <p:cNvSpPr/>
          <p:nvPr/>
        </p:nvSpPr>
        <p:spPr>
          <a:xfrm>
            <a:off x="291315" y="4453898"/>
            <a:ext cx="109677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err="1"/>
              <a:t>a</a:t>
            </a:r>
            <a:r>
              <a:rPr lang="en-US" sz="1400" kern="1200" err="1"/>
              <a:t>pi</a:t>
            </a:r>
            <a:r>
              <a:rPr lang="en-US" sz="1400" kern="1200"/>
              <a:t> </a:t>
            </a:r>
            <a:r>
              <a:rPr lang="en-US" sz="1400" kern="1200" err="1"/>
              <a:t>cbc-rc</a:t>
            </a:r>
            <a:endParaRPr lang="en-US" sz="1400" kern="1200"/>
          </a:p>
        </p:txBody>
      </p:sp>
    </p:spTree>
    <p:extLst>
      <p:ext uri="{BB962C8B-B14F-4D97-AF65-F5344CB8AC3E}">
        <p14:creationId xmlns:p14="http://schemas.microsoft.com/office/powerpoint/2010/main" val="48118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51B-5611-4240-AF70-30A7402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fr-CA">
                <a:latin typeface="Arial" panose="020B0604020202020204" pitchFamily="34" charset="0"/>
                <a:cs typeface="Arial" panose="020B0604020202020204" pitchFamily="34" charset="0"/>
              </a:rPr>
              <a:t>Modèle de recommandation d’article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6DADF-506E-4B1D-95D6-80B8ABF8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653" y="6059756"/>
            <a:ext cx="2123094" cy="50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1FEF3A-F133-4F29-A316-6C24D8800943}"/>
              </a:ext>
            </a:extLst>
          </p:cNvPr>
          <p:cNvSpPr/>
          <p:nvPr/>
        </p:nvSpPr>
        <p:spPr>
          <a:xfrm>
            <a:off x="9941653" y="6499027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909C81-82BE-4957-9D28-55D412EAE1BD}"/>
              </a:ext>
            </a:extLst>
          </p:cNvPr>
          <p:cNvSpPr/>
          <p:nvPr/>
        </p:nvSpPr>
        <p:spPr>
          <a:xfrm>
            <a:off x="154595" y="3712252"/>
            <a:ext cx="1295547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err="1"/>
              <a:t>données</a:t>
            </a:r>
            <a:endParaRPr lang="en-US" sz="1400" kern="1200"/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err="1"/>
              <a:t>augmentées</a:t>
            </a:r>
            <a:endParaRPr lang="en-US" sz="1400" kern="1200"/>
          </a:p>
        </p:txBody>
      </p:sp>
      <p:pic>
        <p:nvPicPr>
          <p:cNvPr id="15" name="Picture 4" descr="Image result for json icon">
            <a:extLst>
              <a:ext uri="{FF2B5EF4-FFF2-40B4-BE49-F238E27FC236}">
                <a16:creationId xmlns:a16="http://schemas.microsoft.com/office/drawing/2014/main" id="{90C70E20-3D87-4FA9-ACBC-20F3A9E0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1" y="2449852"/>
            <a:ext cx="1140134" cy="114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8D3E12C-278D-4D46-921F-13B42328619A}"/>
              </a:ext>
            </a:extLst>
          </p:cNvPr>
          <p:cNvGrpSpPr/>
          <p:nvPr/>
        </p:nvGrpSpPr>
        <p:grpSpPr>
          <a:xfrm>
            <a:off x="1586037" y="2754461"/>
            <a:ext cx="453848" cy="530917"/>
            <a:chOff x="2359770" y="513268"/>
            <a:chExt cx="453848" cy="530917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B183F19-F583-44A5-A275-76166003C072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32FC9A88-23CB-404A-89DD-8D198F79F552}"/>
                </a:ext>
              </a:extLst>
            </p:cNvPr>
            <p:cNvSpPr txBox="1"/>
            <p:nvPr/>
          </p:nvSpPr>
          <p:spPr>
            <a:xfrm>
              <a:off x="2359770" y="619451"/>
              <a:ext cx="31769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pic>
        <p:nvPicPr>
          <p:cNvPr id="19" name="Picture 6" descr="Image result for python">
            <a:extLst>
              <a:ext uri="{FF2B5EF4-FFF2-40B4-BE49-F238E27FC236}">
                <a16:creationId xmlns:a16="http://schemas.microsoft.com/office/drawing/2014/main" id="{657D379B-D18E-4A96-AE78-203175EE2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22236" r="22296" b="21025"/>
          <a:stretch/>
        </p:blipFill>
        <p:spPr bwMode="auto">
          <a:xfrm>
            <a:off x="2323576" y="2473362"/>
            <a:ext cx="1059381" cy="109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545BD05-3344-4FEF-AB21-434697A0F40C}"/>
              </a:ext>
            </a:extLst>
          </p:cNvPr>
          <p:cNvSpPr/>
          <p:nvPr/>
        </p:nvSpPr>
        <p:spPr>
          <a:xfrm>
            <a:off x="2134960" y="3712252"/>
            <a:ext cx="1436612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err="1"/>
              <a:t>Apprentissage</a:t>
            </a:r>
            <a:endParaRPr lang="en-US" sz="1400"/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machine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823061-8E6F-4BD8-B622-B3B06F422DB7}"/>
              </a:ext>
            </a:extLst>
          </p:cNvPr>
          <p:cNvGrpSpPr/>
          <p:nvPr/>
        </p:nvGrpSpPr>
        <p:grpSpPr>
          <a:xfrm>
            <a:off x="3694770" y="2754461"/>
            <a:ext cx="453848" cy="530917"/>
            <a:chOff x="2359770" y="513268"/>
            <a:chExt cx="453848" cy="530917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A3F1D09D-66A6-4823-A8E0-260F59991DA4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Right 4">
              <a:extLst>
                <a:ext uri="{FF2B5EF4-FFF2-40B4-BE49-F238E27FC236}">
                  <a16:creationId xmlns:a16="http://schemas.microsoft.com/office/drawing/2014/main" id="{EE681F35-2522-4F8F-8616-5792F490CAF6}"/>
                </a:ext>
              </a:extLst>
            </p:cNvPr>
            <p:cNvSpPr txBox="1"/>
            <p:nvPr/>
          </p:nvSpPr>
          <p:spPr>
            <a:xfrm>
              <a:off x="2359770" y="619451"/>
              <a:ext cx="31769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354DCAE-4397-461C-BBFF-0D59B6CF79E8}"/>
              </a:ext>
            </a:extLst>
          </p:cNvPr>
          <p:cNvSpPr/>
          <p:nvPr/>
        </p:nvSpPr>
        <p:spPr>
          <a:xfrm>
            <a:off x="4520940" y="6004326"/>
            <a:ext cx="1157689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err="1"/>
              <a:t>D</a:t>
            </a:r>
            <a:r>
              <a:rPr lang="en-US" sz="1400" kern="1200" err="1"/>
              <a:t>onnées</a:t>
            </a:r>
            <a:endParaRPr lang="en-US" sz="1400" kern="1200"/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/>
              <a:t>s</a:t>
            </a:r>
            <a:r>
              <a:rPr lang="en-US" sz="1400" kern="1200"/>
              <a:t>ur </a:t>
            </a:r>
            <a:r>
              <a:rPr lang="en-US" sz="1400" kern="1200" err="1"/>
              <a:t>l’usager</a:t>
            </a:r>
            <a:endParaRPr lang="en-US" sz="1400" kern="1200"/>
          </a:p>
        </p:txBody>
      </p:sp>
      <p:pic>
        <p:nvPicPr>
          <p:cNvPr id="26" name="Picture 4" descr="Image result for csv file">
            <a:extLst>
              <a:ext uri="{FF2B5EF4-FFF2-40B4-BE49-F238E27FC236}">
                <a16:creationId xmlns:a16="http://schemas.microsoft.com/office/drawing/2014/main" id="{4A381F7F-5D51-467C-85FF-595DB1E84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527" y="5046178"/>
            <a:ext cx="902514" cy="90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5A0B6-2DC4-40B6-83F1-E6FD107FC710}"/>
              </a:ext>
            </a:extLst>
          </p:cNvPr>
          <p:cNvGrpSpPr/>
          <p:nvPr/>
        </p:nvGrpSpPr>
        <p:grpSpPr>
          <a:xfrm rot="16200000">
            <a:off x="4872860" y="4369511"/>
            <a:ext cx="453848" cy="530917"/>
            <a:chOff x="2359770" y="513268"/>
            <a:chExt cx="453848" cy="530917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7F38F293-925B-4B7A-BA6F-D6275F47612B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Arrow: Right 4">
              <a:extLst>
                <a:ext uri="{FF2B5EF4-FFF2-40B4-BE49-F238E27FC236}">
                  <a16:creationId xmlns:a16="http://schemas.microsoft.com/office/drawing/2014/main" id="{2158B411-56BD-4AF1-B81A-D506190F8CB3}"/>
                </a:ext>
              </a:extLst>
            </p:cNvPr>
            <p:cNvSpPr txBox="1"/>
            <p:nvPr/>
          </p:nvSpPr>
          <p:spPr>
            <a:xfrm>
              <a:off x="2359770" y="619451"/>
              <a:ext cx="31769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pic>
        <p:nvPicPr>
          <p:cNvPr id="1030" name="Picture 6" descr="Image result for predictive model icon">
            <a:extLst>
              <a:ext uri="{FF2B5EF4-FFF2-40B4-BE49-F238E27FC236}">
                <a16:creationId xmlns:a16="http://schemas.microsoft.com/office/drawing/2014/main" id="{5E09C6A4-A93C-4096-A4D4-2AAC1F9F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48" y="2462650"/>
            <a:ext cx="1615272" cy="11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AF62B36-47B6-438D-B09E-A16537B7729F}"/>
              </a:ext>
            </a:extLst>
          </p:cNvPr>
          <p:cNvSpPr/>
          <p:nvPr/>
        </p:nvSpPr>
        <p:spPr>
          <a:xfrm>
            <a:off x="4490485" y="3687282"/>
            <a:ext cx="1218603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err="1"/>
              <a:t>Modèles</a:t>
            </a:r>
            <a:r>
              <a:rPr lang="en-US" sz="1400"/>
              <a:t> de</a:t>
            </a:r>
          </a:p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err="1"/>
              <a:t>prédiction</a:t>
            </a:r>
            <a:endParaRPr lang="en-US" sz="1400" kern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20253D-6152-49FD-AA2A-9CCB4A6B8C5E}"/>
              </a:ext>
            </a:extLst>
          </p:cNvPr>
          <p:cNvGrpSpPr/>
          <p:nvPr/>
        </p:nvGrpSpPr>
        <p:grpSpPr>
          <a:xfrm>
            <a:off x="5999285" y="2142731"/>
            <a:ext cx="1847542" cy="530917"/>
            <a:chOff x="2359770" y="513268"/>
            <a:chExt cx="453848" cy="53091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73ECE29-0009-4DAE-8D93-D2B82D3E4E30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Arrow: Right 4">
              <a:extLst>
                <a:ext uri="{FF2B5EF4-FFF2-40B4-BE49-F238E27FC236}">
                  <a16:creationId xmlns:a16="http://schemas.microsoft.com/office/drawing/2014/main" id="{933194A7-39D0-40B4-A2B1-310976A71157}"/>
                </a:ext>
              </a:extLst>
            </p:cNvPr>
            <p:cNvSpPr txBox="1"/>
            <p:nvPr/>
          </p:nvSpPr>
          <p:spPr>
            <a:xfrm>
              <a:off x="2401775" y="619450"/>
              <a:ext cx="31769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/>
                <a:t>Pour </a:t>
              </a:r>
              <a:r>
                <a:rPr lang="en-US" sz="1100" kern="1200" err="1"/>
                <a:t>vous</a:t>
              </a:r>
              <a:endParaRPr lang="en-US" sz="1200" kern="12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A79B4D-30AA-4E8C-867C-B63C09152A72}"/>
              </a:ext>
            </a:extLst>
          </p:cNvPr>
          <p:cNvGrpSpPr/>
          <p:nvPr/>
        </p:nvGrpSpPr>
        <p:grpSpPr>
          <a:xfrm>
            <a:off x="5999285" y="3030131"/>
            <a:ext cx="1847542" cy="530917"/>
            <a:chOff x="2359770" y="513268"/>
            <a:chExt cx="453848" cy="530917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9B77988-785F-4EF3-BCC9-418712D48C06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ow: Right 4">
              <a:extLst>
                <a:ext uri="{FF2B5EF4-FFF2-40B4-BE49-F238E27FC236}">
                  <a16:creationId xmlns:a16="http://schemas.microsoft.com/office/drawing/2014/main" id="{6FCF3733-1D19-4C27-8E3A-671C54A0D5AA}"/>
                </a:ext>
              </a:extLst>
            </p:cNvPr>
            <p:cNvSpPr txBox="1"/>
            <p:nvPr/>
          </p:nvSpPr>
          <p:spPr>
            <a:xfrm>
              <a:off x="2359770" y="619451"/>
              <a:ext cx="40170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err="1"/>
                <a:t>D’autres</a:t>
              </a:r>
              <a:r>
                <a:rPr lang="en-US" sz="1200" kern="1200"/>
                <a:t> </a:t>
              </a:r>
              <a:r>
                <a:rPr lang="en-US" sz="1200" kern="1200" err="1"/>
                <a:t>ont</a:t>
              </a:r>
              <a:r>
                <a:rPr lang="en-US" sz="1200" kern="1200"/>
                <a:t> </a:t>
              </a:r>
              <a:r>
                <a:rPr lang="en-US" sz="1200" kern="1200" err="1"/>
                <a:t>aimé</a:t>
              </a:r>
              <a:endParaRPr lang="en-US" sz="1200" kern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1025E3-C1BF-4B82-B558-66AD914CCF15}"/>
              </a:ext>
            </a:extLst>
          </p:cNvPr>
          <p:cNvGrpSpPr/>
          <p:nvPr/>
        </p:nvGrpSpPr>
        <p:grpSpPr>
          <a:xfrm>
            <a:off x="6009191" y="3899953"/>
            <a:ext cx="1837636" cy="530917"/>
            <a:chOff x="2359770" y="513268"/>
            <a:chExt cx="453848" cy="530917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353293DB-CB55-4B1F-AB40-C5A47DA623DE}"/>
                </a:ext>
              </a:extLst>
            </p:cNvPr>
            <p:cNvSpPr/>
            <p:nvPr/>
          </p:nvSpPr>
          <p:spPr>
            <a:xfrm>
              <a:off x="2359770" y="513268"/>
              <a:ext cx="453848" cy="53091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Arrow: Right 4">
              <a:extLst>
                <a:ext uri="{FF2B5EF4-FFF2-40B4-BE49-F238E27FC236}">
                  <a16:creationId xmlns:a16="http://schemas.microsoft.com/office/drawing/2014/main" id="{6EB20F40-6238-4494-90D0-0EFB974FCDB3}"/>
                </a:ext>
              </a:extLst>
            </p:cNvPr>
            <p:cNvSpPr txBox="1"/>
            <p:nvPr/>
          </p:nvSpPr>
          <p:spPr>
            <a:xfrm>
              <a:off x="2359771" y="619451"/>
              <a:ext cx="401704" cy="3185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À </a:t>
              </a:r>
              <a:r>
                <a:rPr lang="en-US" sz="1200" kern="1200" err="1"/>
                <a:t>découvrir</a:t>
              </a:r>
              <a:endParaRPr lang="en-US" sz="1200" kern="12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2CC5D98-121E-40A5-9D1F-95423C420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820" y="1987082"/>
            <a:ext cx="4201551" cy="25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DE0E-B393-43E6-95F9-F6BF347F964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CA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{{ </a:t>
            </a:r>
            <a:r>
              <a:rPr lang="en-CA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1A23645-435D-41D5-B385-B687A85F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965" y="5856417"/>
            <a:ext cx="2748068" cy="6473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8" name="Google Shape;142;p20">
            <a:extLst>
              <a:ext uri="{FF2B5EF4-FFF2-40B4-BE49-F238E27FC236}">
                <a16:creationId xmlns:a16="http://schemas.microsoft.com/office/drawing/2014/main" id="{FD32CB12-542E-4228-B27E-8B41AB37C97A}"/>
              </a:ext>
            </a:extLst>
          </p:cNvPr>
          <p:cNvSpPr txBox="1"/>
          <p:nvPr/>
        </p:nvSpPr>
        <p:spPr>
          <a:xfrm>
            <a:off x="638003" y="4396081"/>
            <a:ext cx="2246318" cy="5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None/>
            </a:pPr>
            <a:r>
              <a:rPr lang="fr-CA" sz="1600" b="1">
                <a:latin typeface="Roboto"/>
                <a:ea typeface="Roboto"/>
                <a:cs typeface="Roboto"/>
                <a:sym typeface="Roboto"/>
              </a:rPr>
              <a:t>Mikaël Ducharme</a:t>
            </a:r>
          </a:p>
          <a:p>
            <a:pPr marL="0" marR="0" lvl="0" indent="0" algn="ctr"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None/>
            </a:pPr>
            <a:r>
              <a:rPr lang="fr-CA" sz="1200" err="1">
                <a:latin typeface="Roboto"/>
                <a:ea typeface="Roboto"/>
                <a:cs typeface="Roboto"/>
                <a:sym typeface="Roboto"/>
              </a:rPr>
              <a:t>Effenco</a:t>
            </a:r>
            <a:endParaRPr lang="fr-FR" sz="1200">
              <a:latin typeface="Roboto"/>
              <a:ea typeface="Roboto"/>
              <a:cs typeface="Roboto"/>
            </a:endParaRPr>
          </a:p>
        </p:txBody>
      </p:sp>
      <p:pic>
        <p:nvPicPr>
          <p:cNvPr id="13" name="Picture 5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1ABA0B55-CD4F-49DA-8586-F28E975B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26" b="93750" l="8507" r="91682">
                        <a14:foregroundMark x1="43856" y1="88508" x2="43856" y2="88508"/>
                        <a14:foregroundMark x1="36484" y1="80645" x2="25709" y2="55242"/>
                        <a14:foregroundMark x1="25709" y1="55242" x2="30813" y2="84879"/>
                        <a14:foregroundMark x1="30813" y1="84879" x2="58412" y2="90524"/>
                        <a14:foregroundMark x1="58412" y1="90524" x2="77883" y2="69758"/>
                        <a14:foregroundMark x1="77883" y1="69758" x2="82609" y2="39113"/>
                        <a14:foregroundMark x1="82609" y1="39113" x2="69754" y2="15121"/>
                        <a14:foregroundMark x1="69754" y1="15121" x2="43100" y2="7661"/>
                        <a14:foregroundMark x1="43100" y1="7661" x2="20038" y2="24395"/>
                        <a14:foregroundMark x1="20038" y1="24395" x2="12665" y2="51210"/>
                        <a14:foregroundMark x1="8507" y1="60484" x2="8507" y2="33871"/>
                        <a14:foregroundMark x1="8507" y1="39113" x2="8507" y2="61290"/>
                        <a14:foregroundMark x1="9074" y1="38710" x2="23251" y2="13911"/>
                        <a14:foregroundMark x1="23251" y1="13911" x2="50284" y2="6250"/>
                        <a14:foregroundMark x1="50284" y1="6250" x2="52930" y2="3226"/>
                        <a14:foregroundMark x1="29679" y1="89516" x2="56711" y2="94355"/>
                        <a14:foregroundMark x1="56711" y1="94355" x2="80718" y2="80645"/>
                        <a14:foregroundMark x1="80718" y1="80645" x2="91871" y2="54637"/>
                        <a14:foregroundMark x1="91871" y1="54637" x2="88469" y2="26815"/>
                        <a14:foregroundMark x1="88469" y1="26815" x2="64839" y2="41129"/>
                        <a14:foregroundMark x1="64839" y1="41129" x2="34216" y2="77419"/>
                        <a14:foregroundMark x1="32892" y1="90927" x2="59546" y2="93750"/>
                        <a14:foregroundMark x1="59546" y1="93750" x2="60681" y2="93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823" y="2662640"/>
            <a:ext cx="1832678" cy="1733441"/>
          </a:xfrm>
          <a:prstGeom prst="rect">
            <a:avLst/>
          </a:prstGeom>
        </p:spPr>
      </p:pic>
      <p:pic>
        <p:nvPicPr>
          <p:cNvPr id="14" name="Picture 20" descr="A picture containing person, indoor, photo, mirror&#10;&#10;Description generated with very high confidence">
            <a:extLst>
              <a:ext uri="{FF2B5EF4-FFF2-40B4-BE49-F238E27FC236}">
                <a16:creationId xmlns:a16="http://schemas.microsoft.com/office/drawing/2014/main" id="{6BBC8F42-0AF6-4F61-8BE9-4A8360347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50" b="90000" l="8393" r="90000">
                        <a14:foregroundMark x1="9286" y1="59464" x2="24286" y2="78571"/>
                        <a14:foregroundMark x1="24286" y1="78571" x2="47321" y2="87857"/>
                        <a14:foregroundMark x1="47321" y1="87857" x2="71786" y2="81429"/>
                        <a14:foregroundMark x1="71786" y1="81429" x2="87500" y2="62679"/>
                        <a14:foregroundMark x1="87500" y1="62679" x2="90357" y2="38036"/>
                        <a14:foregroundMark x1="90357" y1="38036" x2="78214" y2="16607"/>
                        <a14:foregroundMark x1="78214" y1="16607" x2="55714" y2="6250"/>
                        <a14:foregroundMark x1="55714" y1="6250" x2="31607" y2="9643"/>
                        <a14:foregroundMark x1="31607" y1="9643" x2="13750" y2="25714"/>
                        <a14:foregroundMark x1="13750" y1="25714" x2="8393" y2="49643"/>
                        <a14:foregroundMark x1="8393" y1="49643" x2="10714" y2="59821"/>
                        <a14:foregroundMark x1="36786" y1="8393" x2="61071" y2="8214"/>
                        <a14:foregroundMark x1="61071" y1="8214" x2="63929" y2="9643"/>
                        <a14:foregroundMark x1="54821" y1="6786" x2="46964" y2="6250"/>
                        <a14:foregroundMark x1="53929" y1="6250" x2="41250" y2="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6671" y="2581988"/>
            <a:ext cx="1984416" cy="1986185"/>
          </a:xfrm>
          <a:prstGeom prst="rect">
            <a:avLst/>
          </a:prstGeom>
        </p:spPr>
      </p:pic>
      <p:pic>
        <p:nvPicPr>
          <p:cNvPr id="15" name="Picture 18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61D43016-1ECD-47D1-83B2-A195F0E0E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48" b="93347" l="6994" r="89603">
                        <a14:foregroundMark x1="7372" y1="36694" x2="7183" y2="64113"/>
                        <a14:foregroundMark x1="7183" y1="64113" x2="22873" y2="86492"/>
                        <a14:foregroundMark x1="22873" y1="86492" x2="48771" y2="95565"/>
                        <a14:foregroundMark x1="48771" y1="95565" x2="74291" y2="87702"/>
                        <a14:foregroundMark x1="74291" y1="87702" x2="90170" y2="65323"/>
                        <a14:foregroundMark x1="90170" y1="65323" x2="92439" y2="37702"/>
                        <a14:foregroundMark x1="92439" y1="37702" x2="76749" y2="14315"/>
                        <a14:foregroundMark x1="76749" y1="14315" x2="51796" y2="4435"/>
                        <a14:foregroundMark x1="51796" y1="4435" x2="26087" y2="10484"/>
                        <a14:foregroundMark x1="26087" y1="10484" x2="9074" y2="32056"/>
                        <a14:foregroundMark x1="9074" y1="32056" x2="7372" y2="40121"/>
                        <a14:foregroundMark x1="29868" y1="75806" x2="50851" y2="93347"/>
                        <a14:foregroundMark x1="50851" y1="93347" x2="66541" y2="83468"/>
                        <a14:foregroundMark x1="62193" y1="11290" x2="37051" y2="604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3086" y="2655019"/>
            <a:ext cx="1826163" cy="1733442"/>
          </a:xfrm>
          <a:prstGeom prst="rect">
            <a:avLst/>
          </a:prstGeom>
        </p:spPr>
      </p:pic>
      <p:pic>
        <p:nvPicPr>
          <p:cNvPr id="16" name="Picture 28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CF5EE94A-F3E8-453A-9090-1F0B84126C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9286" r="91429">
                        <a14:foregroundMark x1="15714" y1="73036" x2="36250" y2="88036"/>
                        <a14:foregroundMark x1="36250" y1="88036" x2="61429" y2="89286"/>
                        <a14:foregroundMark x1="61429" y1="89286" x2="82143" y2="74107"/>
                        <a14:foregroundMark x1="82143" y1="74107" x2="90536" y2="49821"/>
                        <a14:foregroundMark x1="90536" y1="49821" x2="65714" y2="39643"/>
                        <a14:foregroundMark x1="65714" y1="39643" x2="20893" y2="65179"/>
                        <a14:foregroundMark x1="20893" y1="65179" x2="15893" y2="72321"/>
                        <a14:foregroundMark x1="24464" y1="69821" x2="24821" y2="70179"/>
                        <a14:foregroundMark x1="26429" y1="77679" x2="28571" y2="73750"/>
                        <a14:foregroundMark x1="20536" y1="77321" x2="9464" y2="55000"/>
                        <a14:foregroundMark x1="9464" y1="55000" x2="13214" y2="30179"/>
                        <a14:foregroundMark x1="13214" y1="30179" x2="14643" y2="28571"/>
                        <a14:foregroundMark x1="15000" y1="29107" x2="33393" y2="12143"/>
                        <a14:foregroundMark x1="33393" y1="12143" x2="58750" y2="10000"/>
                        <a14:foregroundMark x1="58750" y1="10000" x2="80714" y2="22143"/>
                        <a14:foregroundMark x1="80714" y1="22143" x2="87500" y2="30893"/>
                        <a14:foregroundMark x1="85000" y1="29286" x2="91429" y2="53571"/>
                        <a14:foregroundMark x1="91429" y1="53571" x2="81250" y2="76607"/>
                        <a14:foregroundMark x1="81250" y1="76607" x2="59286" y2="89286"/>
                        <a14:foregroundMark x1="59286" y1="89286" x2="33036" y2="83929"/>
                        <a14:foregroundMark x1="33036" y1="83929" x2="63036" y2="80714"/>
                        <a14:foregroundMark x1="63036" y1="80714" x2="65714" y2="74643"/>
                        <a14:foregroundMark x1="70357" y1="71964" x2="74643" y2="75714"/>
                        <a14:foregroundMark x1="70714" y1="80179" x2="74643" y2="70893"/>
                        <a14:foregroundMark x1="72143" y1="76429" x2="63750" y2="81429"/>
                        <a14:foregroundMark x1="45536" y1="79107" x2="26429" y2="73929"/>
                        <a14:foregroundMark x1="31429" y1="76429" x2="30714" y2="82500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9005" y="2594750"/>
            <a:ext cx="1906658" cy="1914940"/>
          </a:xfrm>
          <a:prstGeom prst="rect">
            <a:avLst/>
          </a:prstGeom>
        </p:spPr>
      </p:pic>
      <p:pic>
        <p:nvPicPr>
          <p:cNvPr id="17" name="Picture 38" descr="A person standing in front of a mirror posing for the camera&#10;&#10;Description generated with very high confidence">
            <a:extLst>
              <a:ext uri="{FF2B5EF4-FFF2-40B4-BE49-F238E27FC236}">
                <a16:creationId xmlns:a16="http://schemas.microsoft.com/office/drawing/2014/main" id="{3EC31E24-8B4B-4608-8FD4-89E17454C0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893">
                        <a14:foregroundMark x1="16964" y1="72500" x2="8571" y2="48393"/>
                        <a14:foregroundMark x1="8571" y1="48393" x2="18393" y2="24286"/>
                        <a14:foregroundMark x1="18393" y1="24286" x2="41071" y2="10714"/>
                        <a14:foregroundMark x1="41071" y1="10714" x2="67143" y2="12500"/>
                        <a14:foregroundMark x1="67143" y1="12500" x2="86786" y2="30000"/>
                        <a14:foregroundMark x1="86786" y1="30000" x2="90893" y2="55357"/>
                        <a14:foregroundMark x1="90893" y1="55357" x2="79107" y2="79286"/>
                        <a14:foregroundMark x1="79107" y1="79286" x2="55714" y2="90000"/>
                        <a14:foregroundMark x1="55714" y1="90000" x2="30357" y2="85179"/>
                        <a14:foregroundMark x1="30357" y1="85179" x2="15179" y2="7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4924" y="2594750"/>
            <a:ext cx="1906658" cy="1914941"/>
          </a:xfrm>
          <a:prstGeom prst="rect">
            <a:avLst/>
          </a:prstGeom>
        </p:spPr>
      </p:pic>
      <p:sp>
        <p:nvSpPr>
          <p:cNvPr id="19" name="Google Shape;142;p20">
            <a:extLst>
              <a:ext uri="{FF2B5EF4-FFF2-40B4-BE49-F238E27FC236}">
                <a16:creationId xmlns:a16="http://schemas.microsoft.com/office/drawing/2014/main" id="{9DC9F636-CD81-43BB-AF0A-F23C959FFBE2}"/>
              </a:ext>
            </a:extLst>
          </p:cNvPr>
          <p:cNvSpPr txBox="1"/>
          <p:nvPr/>
        </p:nvSpPr>
        <p:spPr>
          <a:xfrm>
            <a:off x="9613176" y="4396081"/>
            <a:ext cx="2246318" cy="5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None/>
            </a:pPr>
            <a:r>
              <a:rPr lang="fr-CA" sz="1600" b="1">
                <a:latin typeface="Roboto"/>
                <a:ea typeface="Roboto"/>
                <a:cs typeface="Roboto"/>
                <a:sym typeface="Roboto"/>
              </a:rPr>
              <a:t>Philippe Gosselin</a:t>
            </a:r>
            <a:br>
              <a:rPr lang="fr-CA" sz="1600" b="1">
                <a:latin typeface="Roboto"/>
                <a:ea typeface="Roboto"/>
                <a:cs typeface="Roboto"/>
                <a:sym typeface="Roboto"/>
              </a:rPr>
            </a:br>
            <a:r>
              <a:rPr lang="fr-CA" sz="1200" err="1">
                <a:latin typeface="Roboto"/>
                <a:ea typeface="Roboto"/>
                <a:cs typeface="Roboto"/>
                <a:sym typeface="Roboto"/>
              </a:rPr>
              <a:t>Effenco</a:t>
            </a:r>
            <a:endParaRPr lang="fr-FR" sz="1600">
              <a:latin typeface="Roboto"/>
              <a:ea typeface="Roboto"/>
              <a:cs typeface="Roboto"/>
            </a:endParaRPr>
          </a:p>
        </p:txBody>
      </p:sp>
      <p:sp>
        <p:nvSpPr>
          <p:cNvPr id="20" name="Google Shape;142;p20">
            <a:extLst>
              <a:ext uri="{FF2B5EF4-FFF2-40B4-BE49-F238E27FC236}">
                <a16:creationId xmlns:a16="http://schemas.microsoft.com/office/drawing/2014/main" id="{C4F61822-663E-4DD5-976A-D56D710A83D4}"/>
              </a:ext>
            </a:extLst>
          </p:cNvPr>
          <p:cNvSpPr txBox="1"/>
          <p:nvPr/>
        </p:nvSpPr>
        <p:spPr>
          <a:xfrm>
            <a:off x="7293008" y="4396081"/>
            <a:ext cx="2246318" cy="5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None/>
            </a:pPr>
            <a:r>
              <a:rPr lang="fr-CA" sz="1600" b="1">
                <a:latin typeface="Roboto"/>
                <a:ea typeface="Roboto"/>
                <a:cs typeface="Roboto"/>
                <a:sym typeface="Roboto"/>
              </a:rPr>
              <a:t>Benjamin Comeau</a:t>
            </a:r>
            <a:br>
              <a:rPr lang="fr-CA" sz="1600" b="1">
                <a:latin typeface="Roboto"/>
                <a:ea typeface="Roboto"/>
                <a:cs typeface="Roboto"/>
                <a:sym typeface="Roboto"/>
              </a:rPr>
            </a:br>
            <a:r>
              <a:rPr lang="fr-CA" sz="1200" err="1">
                <a:latin typeface="Roboto"/>
                <a:ea typeface="Roboto"/>
                <a:cs typeface="Roboto"/>
                <a:sym typeface="Roboto"/>
              </a:rPr>
              <a:t>mPhase</a:t>
            </a:r>
            <a:endParaRPr lang="fr-FR" sz="1600">
              <a:latin typeface="Roboto"/>
              <a:ea typeface="Roboto"/>
              <a:cs typeface="Roboto"/>
            </a:endParaRPr>
          </a:p>
        </p:txBody>
      </p:sp>
      <p:sp>
        <p:nvSpPr>
          <p:cNvPr id="21" name="Google Shape;142;p20">
            <a:extLst>
              <a:ext uri="{FF2B5EF4-FFF2-40B4-BE49-F238E27FC236}">
                <a16:creationId xmlns:a16="http://schemas.microsoft.com/office/drawing/2014/main" id="{A4D66B93-2564-4F06-924A-B9380F136D82}"/>
              </a:ext>
            </a:extLst>
          </p:cNvPr>
          <p:cNvSpPr txBox="1"/>
          <p:nvPr/>
        </p:nvSpPr>
        <p:spPr>
          <a:xfrm>
            <a:off x="4972840" y="4396081"/>
            <a:ext cx="2246318" cy="5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Clr>
                <a:srgbClr val="656E77"/>
              </a:buClr>
              <a:buSzPts val="1200"/>
              <a:buNone/>
            </a:pPr>
            <a:r>
              <a:rPr lang="fr-CA" sz="1600" b="1">
                <a:latin typeface="Roboto"/>
                <a:ea typeface="Roboto"/>
                <a:cs typeface="Roboto"/>
                <a:sym typeface="Roboto"/>
              </a:rPr>
              <a:t>François Rainville</a:t>
            </a:r>
            <a:br>
              <a:rPr lang="fr-CA" sz="1600" b="1">
                <a:latin typeface="Roboto"/>
                <a:ea typeface="Roboto"/>
                <a:cs typeface="Roboto"/>
                <a:sym typeface="Roboto"/>
              </a:rPr>
            </a:br>
            <a:r>
              <a:rPr lang="fr-CA" sz="1200" err="1">
                <a:latin typeface="Roboto"/>
                <a:ea typeface="Roboto"/>
                <a:cs typeface="Roboto"/>
                <a:sym typeface="Roboto"/>
              </a:rPr>
              <a:t>Effenco</a:t>
            </a:r>
            <a:endParaRPr lang="fr-FR" sz="1600">
              <a:latin typeface="Roboto"/>
              <a:ea typeface="Roboto"/>
              <a:cs typeface="Roboto"/>
            </a:endParaRPr>
          </a:p>
        </p:txBody>
      </p:sp>
      <p:sp>
        <p:nvSpPr>
          <p:cNvPr id="22" name="Google Shape;142;p20">
            <a:extLst>
              <a:ext uri="{FF2B5EF4-FFF2-40B4-BE49-F238E27FC236}">
                <a16:creationId xmlns:a16="http://schemas.microsoft.com/office/drawing/2014/main" id="{D967D7E9-D061-4A77-AA49-DE2652CF33E2}"/>
              </a:ext>
            </a:extLst>
          </p:cNvPr>
          <p:cNvSpPr txBox="1"/>
          <p:nvPr/>
        </p:nvSpPr>
        <p:spPr>
          <a:xfrm>
            <a:off x="2843976" y="4396081"/>
            <a:ext cx="2246318" cy="5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656E77"/>
              </a:buClr>
              <a:buSzPts val="1200"/>
            </a:pPr>
            <a:r>
              <a:rPr lang="fr-CA" sz="1600" b="1">
                <a:latin typeface="Roboto"/>
                <a:ea typeface="Roboto"/>
                <a:cs typeface="Roboto"/>
                <a:sym typeface="Roboto"/>
              </a:rPr>
              <a:t>Laurie Marceau</a:t>
            </a:r>
            <a:br>
              <a:rPr lang="fr-CA" sz="1600" b="1">
                <a:latin typeface="Roboto"/>
                <a:ea typeface="Roboto"/>
                <a:cs typeface="Roboto"/>
                <a:sym typeface="Roboto"/>
              </a:rPr>
            </a:br>
            <a:r>
              <a:rPr lang="fr-CA" sz="1200">
                <a:latin typeface="Roboto"/>
                <a:ea typeface="Roboto"/>
                <a:cs typeface="Roboto"/>
                <a:sym typeface="Roboto"/>
              </a:rPr>
              <a:t>Carré Technologies</a:t>
            </a:r>
            <a:endParaRPr lang="fr-FR" sz="1600">
              <a:latin typeface="Roboto"/>
              <a:ea typeface="Roboto"/>
              <a:cs typeface="Roboto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774C0EC-FDFB-4401-90DC-8D39C39AAF93}"/>
              </a:ext>
            </a:extLst>
          </p:cNvPr>
          <p:cNvSpPr txBox="1">
            <a:spLocks/>
          </p:cNvSpPr>
          <p:nvPr/>
        </p:nvSpPr>
        <p:spPr>
          <a:xfrm>
            <a:off x="844823" y="1425415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/>
              <a:t>Hackathon CBC-RC 2019</a:t>
            </a:r>
          </a:p>
        </p:txBody>
      </p:sp>
    </p:spTree>
    <p:extLst>
      <p:ext uri="{BB962C8B-B14F-4D97-AF65-F5344CB8AC3E}">
        <p14:creationId xmlns:p14="http://schemas.microsoft.com/office/powerpoint/2010/main" val="337049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51B-5611-4240-AF70-30A7402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fr-CA">
                <a:latin typeface="Arial" panose="020B0604020202020204" pitchFamily="34" charset="0"/>
                <a:cs typeface="Arial" panose="020B0604020202020204" pitchFamily="34" charset="0"/>
              </a:rPr>
              <a:t>Sources d’information en 2019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834634C-E333-47C3-9F58-45E789A9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653" y="6059756"/>
            <a:ext cx="2123094" cy="50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0BDF76-DFCF-4F99-B3D5-CACC4D8AD6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1089" y="3334849"/>
            <a:ext cx="1818176" cy="1818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FC2CE8-5C06-4145-8E65-7BC796B8C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25" y="3533443"/>
            <a:ext cx="1447628" cy="1447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029621-9F03-429A-88AF-70A985DB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265" y="3542968"/>
            <a:ext cx="1447628" cy="14476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A0D7D2-A424-4C25-8A8B-88313A3DA3AA}"/>
              </a:ext>
            </a:extLst>
          </p:cNvPr>
          <p:cNvSpPr/>
          <p:nvPr/>
        </p:nvSpPr>
        <p:spPr>
          <a:xfrm>
            <a:off x="9941653" y="6499027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18458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51B-5611-4240-AF70-30A7402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fr-CA">
                <a:latin typeface="Arial" panose="020B0604020202020204" pitchFamily="34" charset="0"/>
                <a:cs typeface="Arial" panose="020B0604020202020204" pitchFamily="34" charset="0"/>
              </a:rPr>
              <a:t>Problème des réseaux sociaux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0BDF76-DFCF-4F99-B3D5-CACC4D8AD6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63339" y="2335618"/>
            <a:ext cx="1181099" cy="1181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FC2CE8-5C06-4145-8E65-7BC796B8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481" y="3088010"/>
            <a:ext cx="829858" cy="8298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029621-9F03-429A-88AF-70A985DB8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772" y="3485902"/>
            <a:ext cx="970451" cy="970451"/>
          </a:xfrm>
          <a:prstGeom prst="rect">
            <a:avLst/>
          </a:prstGeom>
        </p:spPr>
      </p:pic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EB380EDB-BC9B-4220-BFCD-B3BF55C80DE4}"/>
              </a:ext>
            </a:extLst>
          </p:cNvPr>
          <p:cNvSpPr/>
          <p:nvPr/>
        </p:nvSpPr>
        <p:spPr>
          <a:xfrm>
            <a:off x="8105182" y="3155662"/>
            <a:ext cx="1476965" cy="72210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E8BF2EA5-E2CF-4B59-A9DD-B8D310160E62}"/>
              </a:ext>
            </a:extLst>
          </p:cNvPr>
          <p:cNvSpPr/>
          <p:nvPr/>
        </p:nvSpPr>
        <p:spPr>
          <a:xfrm>
            <a:off x="377505" y="4799157"/>
            <a:ext cx="812651" cy="755009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52272-954A-405A-AEB0-79B7C5D82016}"/>
              </a:ext>
            </a:extLst>
          </p:cNvPr>
          <p:cNvSpPr txBox="1"/>
          <p:nvPr/>
        </p:nvSpPr>
        <p:spPr>
          <a:xfrm>
            <a:off x="1190156" y="4945828"/>
            <a:ext cx="510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latin typeface="Arial" panose="020B0604020202020204" pitchFamily="34" charset="0"/>
                <a:cs typeface="Arial" panose="020B0604020202020204" pitchFamily="34" charset="0"/>
              </a:rPr>
              <a:t>Vérification des sources</a:t>
            </a: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EC9565D-DBDA-4CE7-AB98-AB4AA88A1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509" y="5554166"/>
            <a:ext cx="663688" cy="7550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1449D9-8473-43D2-877A-9DCE59E83835}"/>
              </a:ext>
            </a:extLst>
          </p:cNvPr>
          <p:cNvSpPr txBox="1"/>
          <p:nvPr/>
        </p:nvSpPr>
        <p:spPr>
          <a:xfrm>
            <a:off x="1190156" y="5700837"/>
            <a:ext cx="510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latin typeface="Arial" panose="020B0604020202020204" pitchFamily="34" charset="0"/>
                <a:cs typeface="Arial" panose="020B0604020202020204" pitchFamily="34" charset="0"/>
              </a:rPr>
              <a:t>Facilité de partage</a:t>
            </a: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085DDD-4BBF-4267-BFB4-47BCB25E7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09" y="2500938"/>
            <a:ext cx="7229149" cy="196992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8A5AE0F-FA57-4437-BED0-B5846AFDF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1653" y="6059756"/>
            <a:ext cx="2123094" cy="50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C712C7-D1A0-40E4-ADB1-056B71DA7C77}"/>
              </a:ext>
            </a:extLst>
          </p:cNvPr>
          <p:cNvSpPr/>
          <p:nvPr/>
        </p:nvSpPr>
        <p:spPr>
          <a:xfrm>
            <a:off x="9941653" y="6499027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73926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51B-5611-4240-AF70-30A7402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fr-CA">
                <a:latin typeface="Arial" panose="020B0604020202020204" pitchFamily="34" charset="0"/>
                <a:cs typeface="Arial" panose="020B0604020202020204" pitchFamily="34" charset="0"/>
              </a:rPr>
              <a:t>Piste de solution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EC9565D-DBDA-4CE7-AB98-AB4AA88A1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907" y="4001267"/>
            <a:ext cx="663688" cy="7550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6E3929-5C0A-44F9-A9C2-7DCCB7516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46" y="2266530"/>
            <a:ext cx="3561312" cy="970450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668FF53E-2274-43CC-80B0-37525B5B2E46}"/>
              </a:ext>
            </a:extLst>
          </p:cNvPr>
          <p:cNvSpPr/>
          <p:nvPr/>
        </p:nvSpPr>
        <p:spPr>
          <a:xfrm>
            <a:off x="9163061" y="1720982"/>
            <a:ext cx="2218937" cy="2061546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370B0-85CB-496E-8A3E-53F27D9CBF25}"/>
              </a:ext>
            </a:extLst>
          </p:cNvPr>
          <p:cNvGrpSpPr/>
          <p:nvPr/>
        </p:nvGrpSpPr>
        <p:grpSpPr>
          <a:xfrm>
            <a:off x="861957" y="2984667"/>
            <a:ext cx="5563756" cy="970450"/>
            <a:chOff x="808354" y="2266529"/>
            <a:chExt cx="4750936" cy="8286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5868A2-77E5-40D5-9A36-79CE389265FA}"/>
                </a:ext>
              </a:extLst>
            </p:cNvPr>
            <p:cNvSpPr/>
            <p:nvPr/>
          </p:nvSpPr>
          <p:spPr>
            <a:xfrm>
              <a:off x="808354" y="2266530"/>
              <a:ext cx="4750936" cy="7550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FB78274-1C8B-440B-B3C0-5055BA5A1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90"/>
            <a:stretch/>
          </p:blipFill>
          <p:spPr bwMode="auto">
            <a:xfrm>
              <a:off x="860289" y="2266529"/>
              <a:ext cx="4686300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ED0580-76E1-4B7F-A4D8-B3339D189B4A}"/>
              </a:ext>
            </a:extLst>
          </p:cNvPr>
          <p:cNvSpPr txBox="1"/>
          <p:nvPr/>
        </p:nvSpPr>
        <p:spPr>
          <a:xfrm>
            <a:off x="1777222" y="4147939"/>
            <a:ext cx="907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latin typeface="Arial" panose="020B0604020202020204" pitchFamily="34" charset="0"/>
                <a:cs typeface="Arial" panose="020B0604020202020204" pitchFamily="34" charset="0"/>
              </a:rPr>
              <a:t>Qualité</a:t>
            </a: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55CEEA8-D3A4-4798-9A64-9704BDADE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1653" y="6059756"/>
            <a:ext cx="2123094" cy="50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253876-1661-4966-9F10-E84DE0311507}"/>
              </a:ext>
            </a:extLst>
          </p:cNvPr>
          <p:cNvSpPr/>
          <p:nvPr/>
        </p:nvSpPr>
        <p:spPr>
          <a:xfrm>
            <a:off x="9941653" y="6499027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AFA3760E-5119-4DC4-B60F-66D9BAD1A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907" y="5086008"/>
            <a:ext cx="663688" cy="7550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936B14-343E-4503-A93D-12075F5CA73C}"/>
              </a:ext>
            </a:extLst>
          </p:cNvPr>
          <p:cNvSpPr txBox="1"/>
          <p:nvPr/>
        </p:nvSpPr>
        <p:spPr>
          <a:xfrm>
            <a:off x="1777222" y="5232680"/>
            <a:ext cx="907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latin typeface="Arial" panose="020B0604020202020204" pitchFamily="34" charset="0"/>
                <a:cs typeface="Arial" panose="020B0604020202020204" pitchFamily="34" charset="0"/>
              </a:rPr>
              <a:t>Crédibilité</a:t>
            </a: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C0143BDF-53B9-41C6-9EA3-86DB5893B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907" y="4539198"/>
            <a:ext cx="663688" cy="7550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229A1C-CF65-4670-9494-D0AF1FDFDAD9}"/>
              </a:ext>
            </a:extLst>
          </p:cNvPr>
          <p:cNvSpPr txBox="1"/>
          <p:nvPr/>
        </p:nvSpPr>
        <p:spPr>
          <a:xfrm>
            <a:off x="1777222" y="4685870"/>
            <a:ext cx="907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latin typeface="Arial" panose="020B0604020202020204" pitchFamily="34" charset="0"/>
                <a:cs typeface="Arial" panose="020B0604020202020204" pitchFamily="34" charset="0"/>
              </a:rPr>
              <a:t>Diversité</a:t>
            </a: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4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51B-5611-4240-AF70-30A7402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fr-CA">
                <a:latin typeface="Arial" panose="020B0604020202020204" pitchFamily="34" charset="0"/>
                <a:cs typeface="Arial" panose="020B0604020202020204" pitchFamily="34" charset="0"/>
              </a:rPr>
              <a:t>Piste de solution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EC9565D-DBDA-4CE7-AB98-AB4AA88A1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3001" y="4288513"/>
            <a:ext cx="663688" cy="7550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6E3929-5C0A-44F9-A9C2-7DCCB7516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46" y="2266530"/>
            <a:ext cx="3561312" cy="970450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668FF53E-2274-43CC-80B0-37525B5B2E46}"/>
              </a:ext>
            </a:extLst>
          </p:cNvPr>
          <p:cNvSpPr/>
          <p:nvPr/>
        </p:nvSpPr>
        <p:spPr>
          <a:xfrm>
            <a:off x="9163061" y="1720982"/>
            <a:ext cx="2218937" cy="2061546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E370B0-85CB-496E-8A3E-53F27D9CBF25}"/>
              </a:ext>
            </a:extLst>
          </p:cNvPr>
          <p:cNvGrpSpPr/>
          <p:nvPr/>
        </p:nvGrpSpPr>
        <p:grpSpPr>
          <a:xfrm>
            <a:off x="150466" y="2355039"/>
            <a:ext cx="2378085" cy="414794"/>
            <a:chOff x="808354" y="2266529"/>
            <a:chExt cx="4750936" cy="8286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5868A2-77E5-40D5-9A36-79CE389265FA}"/>
                </a:ext>
              </a:extLst>
            </p:cNvPr>
            <p:cNvSpPr/>
            <p:nvPr/>
          </p:nvSpPr>
          <p:spPr>
            <a:xfrm>
              <a:off x="808354" y="2266530"/>
              <a:ext cx="4750936" cy="7550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FB78274-1C8B-440B-B3C0-5055BA5A1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90"/>
            <a:stretch/>
          </p:blipFill>
          <p:spPr bwMode="auto">
            <a:xfrm>
              <a:off x="860289" y="2266529"/>
              <a:ext cx="4686300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95A981C-B0D8-4FE4-BE04-CCC514EE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367" y="3547300"/>
            <a:ext cx="2218937" cy="22189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917C7C-4768-44A1-B182-007FD1B18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68" y="6077757"/>
            <a:ext cx="666109" cy="6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ED0580-76E1-4B7F-A4D8-B3339D189B4A}"/>
              </a:ext>
            </a:extLst>
          </p:cNvPr>
          <p:cNvSpPr txBox="1"/>
          <p:nvPr/>
        </p:nvSpPr>
        <p:spPr>
          <a:xfrm>
            <a:off x="4377856" y="4448781"/>
            <a:ext cx="510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latin typeface="Arial" panose="020B0604020202020204" pitchFamily="34" charset="0"/>
                <a:cs typeface="Arial" panose="020B0604020202020204" pitchFamily="34" charset="0"/>
              </a:rPr>
              <a:t>Présentation et accessibilité</a:t>
            </a: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55CEEA8-D3A4-4798-9A64-9704BDADE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1653" y="6059756"/>
            <a:ext cx="2123094" cy="50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253876-1661-4966-9F10-E84DE0311507}"/>
              </a:ext>
            </a:extLst>
          </p:cNvPr>
          <p:cNvSpPr/>
          <p:nvPr/>
        </p:nvSpPr>
        <p:spPr>
          <a:xfrm>
            <a:off x="9941653" y="6499027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36742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51B-5611-4240-AF70-30A7402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fr-CA">
                <a:latin typeface="Arial" panose="020B0604020202020204" pitchFamily="34" charset="0"/>
                <a:cs typeface="Arial" panose="020B0604020202020204" pitchFamily="34" charset="0"/>
              </a:rPr>
              <a:t>Piste de solution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5EC9565D-DBDA-4CE7-AB98-AB4AA88A1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3001" y="4288513"/>
            <a:ext cx="663688" cy="7550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6E3929-5C0A-44F9-A9C2-7DCCB7516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646" y="2266530"/>
            <a:ext cx="3561312" cy="970450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668FF53E-2274-43CC-80B0-37525B5B2E46}"/>
              </a:ext>
            </a:extLst>
          </p:cNvPr>
          <p:cNvSpPr/>
          <p:nvPr/>
        </p:nvSpPr>
        <p:spPr>
          <a:xfrm>
            <a:off x="9163061" y="1720982"/>
            <a:ext cx="2218937" cy="2061546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5A981C-B0D8-4FE4-BE04-CCC514EE3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2" y="5945434"/>
            <a:ext cx="822123" cy="822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917C7C-4768-44A1-B182-007FD1B18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427" y="3915101"/>
            <a:ext cx="1501832" cy="15018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ED0580-76E1-4B7F-A4D8-B3339D189B4A}"/>
              </a:ext>
            </a:extLst>
          </p:cNvPr>
          <p:cNvSpPr txBox="1"/>
          <p:nvPr/>
        </p:nvSpPr>
        <p:spPr>
          <a:xfrm>
            <a:off x="4377856" y="4448781"/>
            <a:ext cx="7255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>
                <a:latin typeface="Arial" panose="020B0604020202020204" pitchFamily="34" charset="0"/>
                <a:cs typeface="Arial" panose="020B0604020202020204" pitchFamily="34" charset="0"/>
              </a:rPr>
              <a:t>Recommandations pertinentes</a:t>
            </a:r>
            <a:endParaRPr lang="en-CA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2DA18E1-12F4-4023-AEF1-79B8C315B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653" y="6059756"/>
            <a:ext cx="2123094" cy="50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6EB4928-B716-4D49-A797-02C1F2743158}"/>
              </a:ext>
            </a:extLst>
          </p:cNvPr>
          <p:cNvSpPr/>
          <p:nvPr/>
        </p:nvSpPr>
        <p:spPr>
          <a:xfrm>
            <a:off x="9941653" y="6499027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41D316-33ED-408B-81B7-55FE3B2057E5}"/>
              </a:ext>
            </a:extLst>
          </p:cNvPr>
          <p:cNvGrpSpPr/>
          <p:nvPr/>
        </p:nvGrpSpPr>
        <p:grpSpPr>
          <a:xfrm>
            <a:off x="150466" y="2355039"/>
            <a:ext cx="2378085" cy="414794"/>
            <a:chOff x="808354" y="2266529"/>
            <a:chExt cx="4750936" cy="82867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F61C7-9A84-491A-BFEE-1C1C1A256534}"/>
                </a:ext>
              </a:extLst>
            </p:cNvPr>
            <p:cNvSpPr/>
            <p:nvPr/>
          </p:nvSpPr>
          <p:spPr>
            <a:xfrm>
              <a:off x="808354" y="2266530"/>
              <a:ext cx="4750936" cy="7550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B79BFDD-161E-421D-86DA-BECD50F18D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90"/>
            <a:stretch/>
          </p:blipFill>
          <p:spPr bwMode="auto">
            <a:xfrm>
              <a:off x="860289" y="2266529"/>
              <a:ext cx="4686300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629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51B-5611-4240-AF70-30A7402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fr-CA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0DAB9-1B9D-4B1D-95DD-7C369B939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999022"/>
          </a:xfrm>
        </p:spPr>
        <p:txBody>
          <a:bodyPr>
            <a:normAutofit/>
          </a:bodyPr>
          <a:lstStyle/>
          <a:p>
            <a:r>
              <a:rPr lang="fr-FR" sz="2400" b="1">
                <a:latin typeface="Arial" panose="020B0604020202020204" pitchFamily="34" charset="0"/>
                <a:cs typeface="Arial" panose="020B0604020202020204" pitchFamily="34" charset="0"/>
              </a:rPr>
              <a:t>Augmenter l’engagement de l’utilisateur</a:t>
            </a:r>
          </a:p>
          <a:p>
            <a:pPr lvl="1"/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75% des utilisateurs consultent trois articles ou moins par session*</a:t>
            </a:r>
          </a:p>
          <a:p>
            <a:pPr lvl="1"/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90% des utilisateurs consultent cinq articles ou moins par session*</a:t>
            </a:r>
          </a:p>
          <a:p>
            <a:r>
              <a:rPr lang="fr-FR" sz="2400" b="1">
                <a:latin typeface="Arial" panose="020B0604020202020204" pitchFamily="34" charset="0"/>
                <a:cs typeface="Arial" panose="020B0604020202020204" pitchFamily="34" charset="0"/>
              </a:rPr>
              <a:t>Choix de contenu personnalisé</a:t>
            </a:r>
          </a:p>
          <a:p>
            <a:pPr lvl="1"/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Basé sur le comportement de l’utilisateur</a:t>
            </a:r>
          </a:p>
          <a:p>
            <a:pPr lvl="1"/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Basé sur des utilisateurs similaires</a:t>
            </a:r>
          </a:p>
          <a:p>
            <a:r>
              <a:rPr lang="fr-FR" sz="2400" b="1">
                <a:latin typeface="Arial" panose="020B0604020202020204" pitchFamily="34" charset="0"/>
                <a:cs typeface="Arial" panose="020B0604020202020204" pitchFamily="34" charset="0"/>
              </a:rPr>
              <a:t>Compatibilité avec la ligne éditoriale</a:t>
            </a:r>
            <a:br>
              <a:rPr lang="fr-FR" sz="24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6DADF-506E-4B1D-95D6-80B8ABF8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653" y="6059756"/>
            <a:ext cx="2123094" cy="50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1FEF3A-F133-4F29-A316-6C24D8800943}"/>
              </a:ext>
            </a:extLst>
          </p:cNvPr>
          <p:cNvSpPr/>
          <p:nvPr/>
        </p:nvSpPr>
        <p:spPr>
          <a:xfrm>
            <a:off x="9941653" y="6499027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0C1F5-C097-4528-AF91-53BBB3058B26}"/>
              </a:ext>
            </a:extLst>
          </p:cNvPr>
          <p:cNvSpPr txBox="1"/>
          <p:nvPr/>
        </p:nvSpPr>
        <p:spPr>
          <a:xfrm>
            <a:off x="0" y="6559863"/>
            <a:ext cx="7945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/>
              <a:t>* Rang centile calculé à partir des données d’utilisation fournies par CBC/Radio-Canada</a:t>
            </a:r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69546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834634C-E333-47C3-9F58-45E789A9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613" y="739338"/>
            <a:ext cx="2206387" cy="51972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0EBAC-8FE5-4700-B992-CA53C625F07D}"/>
              </a:ext>
            </a:extLst>
          </p:cNvPr>
          <p:cNvSpPr/>
          <p:nvPr/>
        </p:nvSpPr>
        <p:spPr>
          <a:xfrm>
            <a:off x="4806606" y="1198229"/>
            <a:ext cx="212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par {{ </a:t>
            </a:r>
            <a:r>
              <a:rPr lang="en-CA" sz="1600" err="1">
                <a:latin typeface="Arial" panose="020B0604020202020204" pitchFamily="34" charset="0"/>
                <a:cs typeface="Arial" panose="020B0604020202020204" pitchFamily="34" charset="0"/>
              </a:rPr>
              <a:t>teamName</a:t>
            </a:r>
            <a:r>
              <a:rPr lang="en-CA" sz="1600">
                <a:latin typeface="Arial" panose="020B0604020202020204" pitchFamily="34" charset="0"/>
                <a:cs typeface="Arial" panose="020B0604020202020204" pitchFamily="34" charset="0"/>
              </a:rPr>
              <a:t> }}</a:t>
            </a:r>
            <a:endParaRPr lang="en-CA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810EF-170A-4206-883A-370BF087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65" y="2408654"/>
            <a:ext cx="8820151" cy="40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6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0</TotalTime>
  <Words>208</Words>
  <Application>Microsoft Office PowerPoint</Application>
  <PresentationFormat>Widescreen</PresentationFormat>
  <Paragraphs>70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Roboto</vt:lpstr>
      <vt:lpstr>Wingdings 2</vt:lpstr>
      <vt:lpstr>Quotable</vt:lpstr>
      <vt:lpstr>{{ teamName }}</vt:lpstr>
      <vt:lpstr>{{ teamName }}</vt:lpstr>
      <vt:lpstr>Sources d’information en 2019</vt:lpstr>
      <vt:lpstr>Problème des réseaux sociaux</vt:lpstr>
      <vt:lpstr>Piste de solution</vt:lpstr>
      <vt:lpstr>Piste de solution</vt:lpstr>
      <vt:lpstr>Piste de solution</vt:lpstr>
      <vt:lpstr>But</vt:lpstr>
      <vt:lpstr>PowerPoint Presentation</vt:lpstr>
      <vt:lpstr>Rétroaction d’un utilisateur</vt:lpstr>
      <vt:lpstr>Augmentation des données</vt:lpstr>
      <vt:lpstr>Modèle de recommandation d’article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{{ teamName }}</dc:title>
  <dc:creator>Mikaël Ducharme</dc:creator>
  <cp:lastModifiedBy>Francois Rainville</cp:lastModifiedBy>
  <cp:revision>1</cp:revision>
  <dcterms:created xsi:type="dcterms:W3CDTF">2019-02-02T20:57:14Z</dcterms:created>
  <dcterms:modified xsi:type="dcterms:W3CDTF">2019-02-03T15:47:57Z</dcterms:modified>
</cp:coreProperties>
</file>